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slide" Target="slides/slide4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021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393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485723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5301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562181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7162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5867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274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917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891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103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082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122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343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352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483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757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7157A-E474-034C-9B07-6C4FFF1A54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>
                <a:solidFill>
                  <a:schemeClr val="accent6"/>
                </a:solidFill>
              </a:rPr>
              <a:t>নিরপেক্ষ</a:t>
            </a:r>
            <a:r>
              <a:rPr lang="en-GB">
                <a:solidFill>
                  <a:schemeClr val="accent6"/>
                </a:solidFill>
              </a:rPr>
              <a:t> </a:t>
            </a:r>
            <a:r>
              <a:rPr lang="en-GB" b="1">
                <a:solidFill>
                  <a:schemeClr val="accent6"/>
                </a:solidFill>
              </a:rPr>
              <a:t>বচন</a:t>
            </a:r>
            <a:endParaRPr lang="en-US" b="1">
              <a:solidFill>
                <a:schemeClr val="accent6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A49ADC-F783-3047-80B7-6261838DBA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Presentation of </a:t>
            </a:r>
            <a:r>
              <a:rPr lang="en-GB" b="1">
                <a:solidFill>
                  <a:schemeClr val="accent2">
                    <a:lumMod val="50000"/>
                  </a:schemeClr>
                </a:solidFill>
              </a:rPr>
              <a:t>Ria</a:t>
            </a:r>
            <a:r>
              <a:rPr lang="en-GB"/>
              <a:t> </a:t>
            </a:r>
            <a:r>
              <a:rPr lang="en-GB" b="1">
                <a:solidFill>
                  <a:schemeClr val="accent2">
                    <a:lumMod val="50000"/>
                  </a:schemeClr>
                </a:solidFill>
              </a:rPr>
              <a:t>Mitra</a:t>
            </a:r>
          </a:p>
          <a:p>
            <a:r>
              <a:rPr lang="en-GB"/>
              <a:t>Asannagar MMT College</a:t>
            </a:r>
          </a:p>
          <a:p>
            <a:r>
              <a:rPr lang="en-GB"/>
              <a:t>SACT Of Philosophy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500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BC48D-889F-9F45-A1D4-CFAEEE089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                                    </a:t>
            </a:r>
            <a:r>
              <a:rPr lang="en-GB" b="1"/>
              <a:t>সংজ্ঞা</a:t>
            </a:r>
            <a:endParaRPr lang="en-US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794848-0A95-5849-8EAF-BE39352DD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732" y="1357313"/>
            <a:ext cx="11199018" cy="417909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/>
              <a:t> যে বচনে  কোনো শর্তের ওপর নির্ভর না করে বিধেয় পদ কে উদ্দেশ্য  সম্বন্ধে কিছু স্বীকার বা অস্বীকার করা হয় তাকে নিরপেক্ষ বচন বলে।</a:t>
            </a:r>
          </a:p>
          <a:p>
            <a:r>
              <a:rPr lang="en-GB"/>
              <a:t>গুণ ও পরিমাণের যুগ্ম ভিত্তিতে নিরপেক্ষ বচন কে চার ভাগে ভাগ করা হয়।</a:t>
            </a:r>
          </a:p>
          <a:p>
            <a:r>
              <a:rPr lang="en-GB" b="1"/>
              <a:t>যথা-</a:t>
            </a:r>
            <a:r>
              <a:rPr lang="en-GB"/>
              <a:t> সামান্য সদর্থক বচন  (A)</a:t>
            </a:r>
            <a:endParaRPr lang="en-GB" b="1"/>
          </a:p>
          <a:p>
            <a:r>
              <a:rPr lang="en-GB"/>
              <a:t>          সামান্য নঙর্থক বচন (E)</a:t>
            </a:r>
          </a:p>
          <a:p>
            <a:r>
              <a:rPr lang="en-GB"/>
              <a:t>          বিশেষ সদর্থক বচন  (I)</a:t>
            </a:r>
          </a:p>
          <a:p>
            <a:r>
              <a:rPr lang="en-GB"/>
              <a:t>          বিশেষ নঙর্থক বচন (O)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575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A340B-9902-BA44-B3E9-C7D8E3189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                         </a:t>
            </a:r>
            <a:r>
              <a:rPr lang="en-GB" b="1">
                <a:solidFill>
                  <a:schemeClr val="accent6"/>
                </a:solidFill>
              </a:rPr>
              <a:t>সংজ্ঞা</a:t>
            </a:r>
            <a:r>
              <a:rPr lang="en-GB"/>
              <a:t> </a:t>
            </a:r>
            <a:r>
              <a:rPr lang="en-GB" b="1">
                <a:solidFill>
                  <a:schemeClr val="accent6"/>
                </a:solidFill>
              </a:rPr>
              <a:t>ও</a:t>
            </a:r>
            <a:r>
              <a:rPr lang="en-GB"/>
              <a:t> </a:t>
            </a:r>
            <a:r>
              <a:rPr lang="en-GB" b="1">
                <a:solidFill>
                  <a:schemeClr val="accent6"/>
                </a:solidFill>
              </a:rPr>
              <a:t>উদাহরণ</a:t>
            </a:r>
            <a:endParaRPr lang="en-US" b="1">
              <a:solidFill>
                <a:schemeClr val="accent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DF9C8-71F2-4840-B9B6-5878DC7F3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543" y="1480740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en-GB" b="1"/>
              <a:t>সামান্য সদর্থক বচন </a:t>
            </a:r>
            <a:r>
              <a:rPr lang="en-GB"/>
              <a:t>– এই প্রকার বচনে স্বীকার করে নেওয়া হয়  উদ্দেশ্য শ্রেণীর প্রতিটি সদস্যই বিধেয় শ্রেণীর সদস্য।</a:t>
            </a:r>
          </a:p>
          <a:p>
            <a:r>
              <a:rPr lang="en-GB" b="1"/>
              <a:t>যেমন</a:t>
            </a:r>
            <a:r>
              <a:rPr lang="en-GB"/>
              <a:t> – সকল শিশু হয় চঞ্চল - এখানে উদ্দেশ্য শ্রেণি শিশুর সদস্য যারা তাদের সকলের ক্ষেত্রে স্বীকার করে নেওয়া হয়েছে যে তারা চঞ্চল শ্রেণীর অন্তর্গত।</a:t>
            </a:r>
          </a:p>
          <a:p>
            <a:r>
              <a:rPr lang="en-GB"/>
              <a:t>আকার – সকল S হয় P</a:t>
            </a:r>
          </a:p>
          <a:p>
            <a:endParaRPr lang="en-GB"/>
          </a:p>
          <a:p>
            <a:r>
              <a:rPr lang="en-GB" b="1"/>
              <a:t>সামান্য নঙর্থক বচন</a:t>
            </a:r>
            <a:r>
              <a:rPr lang="en-GB"/>
              <a:t> - এই প্রকার বচনে বলা হয় উদ্দেশ্য শ্রেণীর কোন সদস্যই বিধেয় শ্রেণীর অন্তর্গত নয় ।</a:t>
            </a:r>
          </a:p>
          <a:p>
            <a:r>
              <a:rPr lang="en-GB" b="1"/>
              <a:t>যেমন</a:t>
            </a:r>
            <a:r>
              <a:rPr lang="en-GB"/>
              <a:t> – কোনো শিশু নয় চঞ্চল  -এখানে উদ্দেশ্য শ্রেণি শিশুর সদস্য যারা তাদের কোন সদস্যই চঞ্চল এই শ্রেণীর অন্তর্ভুক্ত নয়।</a:t>
            </a:r>
          </a:p>
          <a:p>
            <a:r>
              <a:rPr lang="en-GB"/>
              <a:t>আকার - কোনো S নয় 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323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74A57-64F8-6D4F-B9EC-7D7ED10F9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                       </a:t>
            </a:r>
            <a:r>
              <a:rPr lang="en-GB" b="1">
                <a:solidFill>
                  <a:schemeClr val="accent6"/>
                </a:solidFill>
              </a:rPr>
              <a:t>সংজ্ঞা</a:t>
            </a:r>
            <a:r>
              <a:rPr lang="en-GB"/>
              <a:t> </a:t>
            </a:r>
            <a:r>
              <a:rPr lang="en-GB" b="1">
                <a:solidFill>
                  <a:schemeClr val="accent6"/>
                </a:solidFill>
              </a:rPr>
              <a:t>ও</a:t>
            </a:r>
            <a:r>
              <a:rPr lang="en-GB"/>
              <a:t> </a:t>
            </a:r>
            <a:r>
              <a:rPr lang="en-GB" b="1">
                <a:solidFill>
                  <a:schemeClr val="accent6"/>
                </a:solidFill>
              </a:rPr>
              <a:t>উদাহরণ</a:t>
            </a:r>
            <a:endParaRPr lang="en-US" b="1">
              <a:solidFill>
                <a:schemeClr val="accent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1FB39-947B-934B-9CC5-30BABC248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/>
              <a:t>বিশেষ সদর্থক বচন </a:t>
            </a:r>
            <a:r>
              <a:rPr lang="en-GB"/>
              <a:t>-এই প্রকার বচনে বলা হয় উদ্দেশ্য শ্রেণীর আংশিক সদস্য বিধেয় শ্রেণীর অন্তর্গত ।</a:t>
            </a:r>
          </a:p>
          <a:p>
            <a:r>
              <a:rPr lang="en-GB" b="1"/>
              <a:t>যেমন</a:t>
            </a:r>
            <a:r>
              <a:rPr lang="en-GB"/>
              <a:t> - কোনো কোনো শিশু হয় চঞ্চল এখানে শিশু শ্রেণির কিছু সদস্য চঞ্চল শ্রেণীর সদস্য।</a:t>
            </a:r>
          </a:p>
          <a:p>
            <a:r>
              <a:rPr lang="en-GB"/>
              <a:t> আকার – কোনো কোনো S হয় P ।</a:t>
            </a:r>
          </a:p>
          <a:p>
            <a:r>
              <a:rPr lang="en-GB" b="1"/>
              <a:t>বিশেষ নঙর্থক বচন </a:t>
            </a:r>
            <a:r>
              <a:rPr lang="en-GB"/>
              <a:t>– এই ধরনের বচনে বলা হয় উদ্দেশ্য শ্রেণীর কিছু সদস্য বিধেয় শ্রেণীর অন্তর্গত নয়।</a:t>
            </a:r>
          </a:p>
          <a:p>
            <a:r>
              <a:rPr lang="en-GB"/>
              <a:t> </a:t>
            </a:r>
            <a:r>
              <a:rPr lang="en-GB" b="1"/>
              <a:t>যেমন</a:t>
            </a:r>
            <a:r>
              <a:rPr lang="en-GB"/>
              <a:t> – কোনো কোনো শিশু নয় চঞ্চল - এখানে শিশু শ্রেণির অন্তত একজন সদস্য চঞ্চল শ্রেণীর অন্তর্ভুক্ত নয়।</a:t>
            </a:r>
          </a:p>
          <a:p>
            <a:r>
              <a:rPr lang="en-GB"/>
              <a:t>আকার - কোনো কোনো  S নয় P ।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15941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Facet</vt:lpstr>
      <vt:lpstr>নিরপেক্ষ বচন</vt:lpstr>
      <vt:lpstr>                                    সংজ্ঞা</vt:lpstr>
      <vt:lpstr>                         সংজ্ঞা ও উদাহরণ</vt:lpstr>
      <vt:lpstr>                       সংজ্ঞা ও উদাহরণ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নিরপেক্ষ বচন</dc:title>
  <dc:creator>Unknown User</dc:creator>
  <cp:lastModifiedBy>Unknown User</cp:lastModifiedBy>
  <cp:revision>1</cp:revision>
  <dcterms:created xsi:type="dcterms:W3CDTF">2021-09-13T06:53:32Z</dcterms:created>
  <dcterms:modified xsi:type="dcterms:W3CDTF">2021-09-13T08:03:02Z</dcterms:modified>
</cp:coreProperties>
</file>